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25" d="100"/>
          <a:sy n="25" d="100"/>
        </p:scale>
        <p:origin x="30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273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6812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2946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738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6093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9931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8320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2132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1436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6491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9641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261D6-AF15-4A8D-BD87-0656A7D9D7F2}" type="datetimeFigureOut">
              <a:rPr lang="it-IT" smtClean="0"/>
              <a:t>25/05/2024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933D0-81F5-4028-AC97-EE2A14D0EA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1949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3384000" y="3934000"/>
            <a:ext cx="9144000" cy="2387600"/>
          </a:xfrm>
          <a:solidFill>
            <a:srgbClr val="FF1913">
              <a:alpha val="22000"/>
            </a:srgbClr>
          </a:solidFill>
          <a:ln>
            <a:noFill/>
          </a:ln>
          <a:effectLst>
            <a:glow>
              <a:schemeClr val="accent1">
                <a:alpha val="40000"/>
              </a:schemeClr>
            </a:glow>
            <a:outerShdw blurRad="76200" dist="12700" dir="2700000" sx="158000" sy="158000" kx="-800400" algn="bl" rotWithShape="0">
              <a:schemeClr val="tx1">
                <a:alpha val="0"/>
              </a:schemeClr>
            </a:outerShdw>
          </a:effectLst>
          <a:scene3d>
            <a:camera prst="orthographicFront">
              <a:rot lat="0" lon="1499985" rev="0"/>
            </a:camera>
            <a:lightRig rig="threePt" dir="t"/>
          </a:scene3d>
        </p:spPr>
        <p:txBody>
          <a:bodyPr>
            <a:normAutofit/>
          </a:bodyPr>
          <a:lstStyle/>
          <a:p>
            <a:r>
              <a:rPr lang="it-IT" sz="13800" b="1" dirty="0" err="1" smtClean="0">
                <a:solidFill>
                  <a:srgbClr val="FF6565"/>
                </a:solidFill>
                <a:latin typeface="Berlin Sans FB" panose="020E0602020502020306" pitchFamily="34" charset="0"/>
              </a:rPr>
              <a:t>Hacking</a:t>
            </a:r>
            <a:endParaRPr lang="it-IT" sz="16600" b="1" dirty="0">
              <a:solidFill>
                <a:srgbClr val="FF6565"/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682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451105" y="342268"/>
            <a:ext cx="8846642" cy="628116"/>
          </a:xfrm>
        </p:spPr>
        <p:txBody>
          <a:bodyPr>
            <a:noAutofit/>
          </a:bodyPr>
          <a:lstStyle/>
          <a:p>
            <a:r>
              <a:rPr lang="it-IT" sz="5400" b="1" dirty="0" smtClean="0">
                <a:solidFill>
                  <a:srgbClr val="FB4F78"/>
                </a:solidFill>
                <a:latin typeface="Bahnschrift" panose="020B0502040204020203" pitchFamily="34" charset="0"/>
              </a:rPr>
              <a:t>INDEX OF THE </a:t>
            </a:r>
            <a:r>
              <a:rPr lang="it-IT" sz="4800" b="1" dirty="0" smtClean="0">
                <a:solidFill>
                  <a:srgbClr val="FB4F78"/>
                </a:solidFill>
                <a:latin typeface="Bahnschrift" panose="020B0502040204020203" pitchFamily="34" charset="0"/>
              </a:rPr>
              <a:t>PRESENTATION</a:t>
            </a:r>
            <a:endParaRPr lang="it-IT" sz="5400" b="1" dirty="0">
              <a:solidFill>
                <a:srgbClr val="FB4F78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451105" y="1480605"/>
            <a:ext cx="4591882" cy="5128856"/>
          </a:xfrm>
        </p:spPr>
        <p:txBody>
          <a:bodyPr>
            <a:normAutofit fontScale="92500" lnSpcReduction="20000"/>
          </a:bodyPr>
          <a:lstStyle/>
          <a:p>
            <a:r>
              <a:rPr lang="it-IT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What</a:t>
            </a:r>
            <a:r>
              <a:rPr lang="it-IT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accent2"/>
                </a:solidFill>
              </a:rPr>
              <a:t>hacking</a:t>
            </a:r>
            <a:r>
              <a:rPr lang="it-IT" b="1" dirty="0" smtClean="0">
                <a:solidFill>
                  <a:schemeClr val="accent2"/>
                </a:solidFill>
              </a:rPr>
              <a:t> </a:t>
            </a:r>
            <a:r>
              <a:rPr lang="it-IT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really</a:t>
            </a:r>
            <a:r>
              <a:rPr lang="it-IT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means</a:t>
            </a:r>
            <a:endParaRPr lang="it-IT" b="1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endParaRPr lang="it-IT" b="1" dirty="0" smtClean="0">
              <a:solidFill>
                <a:schemeClr val="accent2"/>
              </a:solidFill>
            </a:endParaRPr>
          </a:p>
          <a:p>
            <a:r>
              <a:rPr lang="it-IT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Different</a:t>
            </a:r>
            <a:r>
              <a:rPr lang="it-IT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accent2"/>
                </a:solidFill>
              </a:rPr>
              <a:t>kinds</a:t>
            </a:r>
            <a:r>
              <a:rPr lang="it-IT" b="1" dirty="0" smtClean="0">
                <a:solidFill>
                  <a:schemeClr val="accent2"/>
                </a:solidFill>
              </a:rPr>
              <a:t> of hackers </a:t>
            </a:r>
            <a:r>
              <a:rPr lang="it-IT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exist</a:t>
            </a:r>
            <a:r>
              <a:rPr lang="it-IT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!</a:t>
            </a:r>
          </a:p>
          <a:p>
            <a:endParaRPr lang="it-IT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it-IT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The </a:t>
            </a:r>
            <a:r>
              <a:rPr lang="it-IT" b="1" dirty="0" err="1" smtClean="0">
                <a:solidFill>
                  <a:schemeClr val="accent2"/>
                </a:solidFill>
              </a:rPr>
              <a:t>origin</a:t>
            </a:r>
            <a:r>
              <a:rPr lang="it-IT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of «hacker»</a:t>
            </a:r>
          </a:p>
          <a:p>
            <a:endParaRPr lang="it-IT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it-IT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The </a:t>
            </a:r>
            <a:r>
              <a:rPr lang="it-IT" b="1" dirty="0" smtClean="0">
                <a:solidFill>
                  <a:schemeClr val="accent2"/>
                </a:solidFill>
              </a:rPr>
              <a:t>first hacker </a:t>
            </a:r>
            <a:r>
              <a:rPr lang="it-IT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in </a:t>
            </a:r>
            <a:r>
              <a:rPr lang="it-IT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history</a:t>
            </a:r>
            <a:endParaRPr lang="it-IT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it-IT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it-IT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Kevin </a:t>
            </a:r>
            <a:r>
              <a:rPr lang="it-IT" b="1" dirty="0" err="1" smtClean="0">
                <a:solidFill>
                  <a:schemeClr val="accent2"/>
                </a:solidFill>
              </a:rPr>
              <a:t>Mitnick</a:t>
            </a:r>
            <a:endParaRPr lang="it-IT" b="1" dirty="0" smtClean="0">
              <a:solidFill>
                <a:schemeClr val="accent2"/>
              </a:solidFill>
            </a:endParaRPr>
          </a:p>
          <a:p>
            <a:endParaRPr lang="it-IT" b="1" dirty="0" smtClean="0">
              <a:solidFill>
                <a:schemeClr val="accent2"/>
              </a:solidFill>
            </a:endParaRPr>
          </a:p>
          <a:p>
            <a:r>
              <a:rPr lang="it-IT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«</a:t>
            </a:r>
            <a:r>
              <a:rPr lang="it-IT" b="1" dirty="0" err="1" smtClean="0">
                <a:solidFill>
                  <a:schemeClr val="accent2"/>
                </a:solidFill>
              </a:rPr>
              <a:t>Hacktivist</a:t>
            </a:r>
            <a:r>
              <a:rPr lang="it-IT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» , </a:t>
            </a:r>
            <a:r>
              <a:rPr lang="it-IT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t</a:t>
            </a:r>
            <a:r>
              <a:rPr lang="it-IT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he </a:t>
            </a:r>
            <a:r>
              <a:rPr lang="it-IT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beginning</a:t>
            </a:r>
            <a:r>
              <a:rPr lang="it-IT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of a new era</a:t>
            </a:r>
            <a:endParaRPr lang="it-IT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758" y="1996751"/>
            <a:ext cx="2151590" cy="4303179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426" y="1523598"/>
            <a:ext cx="4143481" cy="239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196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0"/>
                            </p:stCondLst>
                            <p:childTnLst>
                              <p:par>
                                <p:cTn id="3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8000"/>
                            </p:stCondLst>
                            <p:childTnLst>
                              <p:par>
                                <p:cTn id="34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0"/>
                            </p:stCondLst>
                            <p:childTnLst>
                              <p:par>
                                <p:cTn id="3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2000"/>
                            </p:stCondLst>
                            <p:childTnLst>
                              <p:par>
                                <p:cTn id="4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4000"/>
                            </p:stCondLst>
                            <p:childTnLst>
                              <p:par>
                                <p:cTn id="4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0"/>
                            </p:stCondLst>
                            <p:childTnLst>
                              <p:par>
                                <p:cTn id="5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498" y="0"/>
            <a:ext cx="12221497" cy="6858000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309359" y="3058319"/>
            <a:ext cx="4892249" cy="1325563"/>
          </a:xfrm>
          <a:ln w="28575">
            <a:solidFill>
              <a:schemeClr val="accent4"/>
            </a:solidFill>
          </a:ln>
        </p:spPr>
        <p:txBody>
          <a:bodyPr>
            <a:normAutofit/>
          </a:bodyPr>
          <a:lstStyle/>
          <a:p>
            <a:r>
              <a:rPr lang="it-IT" sz="4800" b="1" dirty="0" err="1" smtClean="0">
                <a:solidFill>
                  <a:srgbClr val="FFC000"/>
                </a:solidFill>
                <a:latin typeface="Wide Latin" panose="020A0A07050505020404" pitchFamily="18" charset="0"/>
              </a:rPr>
              <a:t>Hacking</a:t>
            </a:r>
            <a:endParaRPr lang="it-IT" sz="4800" b="1" dirty="0">
              <a:solidFill>
                <a:srgbClr val="FFC000"/>
              </a:solidFill>
              <a:latin typeface="Wide Latin" panose="020A0A07050505020404" pitchFamily="18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73009" y="2767741"/>
            <a:ext cx="2170631" cy="40011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chemeClr val="bg1"/>
                </a:solidFill>
              </a:rPr>
              <a:t>Security </a:t>
            </a:r>
            <a:r>
              <a:rPr lang="it-IT" sz="2000" b="1" dirty="0" err="1" smtClean="0">
                <a:solidFill>
                  <a:schemeClr val="bg1"/>
                </a:solidFill>
              </a:rPr>
              <a:t>violation</a:t>
            </a:r>
            <a:endParaRPr lang="it-IT" sz="2000" b="1" dirty="0">
              <a:solidFill>
                <a:schemeClr val="bg1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3309359" y="934939"/>
            <a:ext cx="3335127" cy="70788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it-IT" sz="2000" b="1" dirty="0" err="1" smtClean="0">
                <a:solidFill>
                  <a:schemeClr val="bg1"/>
                </a:solidFill>
              </a:rPr>
              <a:t>Legitimate</a:t>
            </a:r>
            <a:r>
              <a:rPr lang="it-IT" sz="2000" b="1" dirty="0" smtClean="0">
                <a:solidFill>
                  <a:schemeClr val="bg1"/>
                </a:solidFill>
              </a:rPr>
              <a:t> </a:t>
            </a:r>
            <a:r>
              <a:rPr lang="it-IT" sz="2000" b="1" dirty="0" err="1" smtClean="0">
                <a:solidFill>
                  <a:schemeClr val="bg1"/>
                </a:solidFill>
              </a:rPr>
              <a:t>purposes</a:t>
            </a:r>
            <a:r>
              <a:rPr lang="it-IT" sz="2000" b="1" dirty="0" smtClean="0">
                <a:solidFill>
                  <a:schemeClr val="bg1"/>
                </a:solidFill>
              </a:rPr>
              <a:t> or </a:t>
            </a:r>
            <a:r>
              <a:rPr lang="it-IT" sz="2000" b="1" dirty="0" err="1" smtClean="0">
                <a:solidFill>
                  <a:schemeClr val="bg1"/>
                </a:solidFill>
              </a:rPr>
              <a:t>illegal</a:t>
            </a:r>
            <a:r>
              <a:rPr lang="it-IT" sz="2000" b="1" dirty="0" smtClean="0">
                <a:solidFill>
                  <a:schemeClr val="bg1"/>
                </a:solidFill>
              </a:rPr>
              <a:t> </a:t>
            </a:r>
            <a:r>
              <a:rPr lang="it-IT" sz="2000" b="1" dirty="0" err="1" smtClean="0">
                <a:solidFill>
                  <a:schemeClr val="bg1"/>
                </a:solidFill>
              </a:rPr>
              <a:t>behavior</a:t>
            </a:r>
            <a:endParaRPr lang="it-IT" sz="2000" b="1" dirty="0">
              <a:solidFill>
                <a:schemeClr val="bg1"/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9579530" y="1404356"/>
            <a:ext cx="2256090" cy="707886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it-IT" sz="2000" b="1" dirty="0" err="1" smtClean="0">
                <a:solidFill>
                  <a:schemeClr val="bg1"/>
                </a:solidFill>
              </a:rPr>
              <a:t>Technological</a:t>
            </a:r>
            <a:r>
              <a:rPr lang="it-IT" sz="2000" b="1" dirty="0" smtClean="0">
                <a:solidFill>
                  <a:schemeClr val="bg1"/>
                </a:solidFill>
              </a:rPr>
              <a:t> </a:t>
            </a:r>
            <a:r>
              <a:rPr lang="it-IT" sz="2000" b="1" dirty="0" err="1" smtClean="0">
                <a:solidFill>
                  <a:schemeClr val="bg1"/>
                </a:solidFill>
              </a:rPr>
              <a:t>knowledge</a:t>
            </a:r>
            <a:endParaRPr lang="it-IT" sz="2000" b="1" dirty="0">
              <a:solidFill>
                <a:schemeClr val="bg1"/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9888944" y="4383882"/>
            <a:ext cx="2213361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it-IT" b="1" dirty="0" smtClean="0">
                <a:solidFill>
                  <a:schemeClr val="bg1"/>
                </a:solidFill>
              </a:rPr>
              <a:t>Social </a:t>
            </a:r>
            <a:r>
              <a:rPr lang="it-IT" b="1" dirty="0" err="1" smtClean="0">
                <a:solidFill>
                  <a:schemeClr val="bg1"/>
                </a:solidFill>
              </a:rPr>
              <a:t>engineering</a:t>
            </a:r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7085924" y="5255080"/>
            <a:ext cx="2803020" cy="70788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it-IT" sz="2000" b="1" dirty="0" err="1" smtClean="0">
                <a:solidFill>
                  <a:schemeClr val="bg1"/>
                </a:solidFill>
              </a:rPr>
              <a:t>Everyone</a:t>
            </a:r>
            <a:r>
              <a:rPr lang="it-IT" sz="2000" b="1" dirty="0" smtClean="0">
                <a:solidFill>
                  <a:schemeClr val="bg1"/>
                </a:solidFill>
              </a:rPr>
              <a:t> </a:t>
            </a:r>
            <a:r>
              <a:rPr lang="it-IT" sz="2000" b="1" dirty="0" err="1" smtClean="0">
                <a:solidFill>
                  <a:schemeClr val="bg1"/>
                </a:solidFill>
              </a:rPr>
              <a:t>could</a:t>
            </a:r>
            <a:r>
              <a:rPr lang="it-IT" sz="2000" b="1" dirty="0" smtClean="0">
                <a:solidFill>
                  <a:schemeClr val="bg1"/>
                </a:solidFill>
              </a:rPr>
              <a:t> be </a:t>
            </a:r>
            <a:r>
              <a:rPr lang="it-IT" sz="2000" b="1" dirty="0" err="1" smtClean="0">
                <a:solidFill>
                  <a:schemeClr val="bg1"/>
                </a:solidFill>
              </a:rPr>
              <a:t>considered</a:t>
            </a:r>
            <a:r>
              <a:rPr lang="it-IT" sz="2000" b="1" dirty="0" smtClean="0">
                <a:solidFill>
                  <a:schemeClr val="bg1"/>
                </a:solidFill>
              </a:rPr>
              <a:t> </a:t>
            </a:r>
            <a:r>
              <a:rPr lang="it-IT" sz="2000" b="1" dirty="0" err="1" smtClean="0">
                <a:solidFill>
                  <a:schemeClr val="bg1"/>
                </a:solidFill>
              </a:rPr>
              <a:t>as</a:t>
            </a:r>
            <a:r>
              <a:rPr lang="it-IT" sz="2000" b="1" dirty="0" smtClean="0">
                <a:solidFill>
                  <a:schemeClr val="bg1"/>
                </a:solidFill>
              </a:rPr>
              <a:t> an hacker</a:t>
            </a:r>
            <a:endParaRPr lang="it-IT" sz="2000" b="1" dirty="0">
              <a:solidFill>
                <a:schemeClr val="bg1"/>
              </a:solidFill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3508025" y="5325212"/>
            <a:ext cx="2649197" cy="70788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it-IT" sz="2000" b="1" dirty="0" err="1" smtClean="0">
                <a:solidFill>
                  <a:schemeClr val="bg1"/>
                </a:solidFill>
              </a:rPr>
              <a:t>World’s</a:t>
            </a:r>
            <a:r>
              <a:rPr lang="it-IT" sz="2000" b="1" dirty="0" smtClean="0">
                <a:solidFill>
                  <a:schemeClr val="bg1"/>
                </a:solidFill>
              </a:rPr>
              <a:t> </a:t>
            </a:r>
            <a:r>
              <a:rPr lang="it-IT" sz="2000" b="1" dirty="0" err="1" smtClean="0">
                <a:solidFill>
                  <a:schemeClr val="bg1"/>
                </a:solidFill>
              </a:rPr>
              <a:t>third</a:t>
            </a:r>
            <a:r>
              <a:rPr lang="it-IT" sz="2000" b="1" dirty="0" smtClean="0">
                <a:solidFill>
                  <a:schemeClr val="bg1"/>
                </a:solidFill>
              </a:rPr>
              <a:t> </a:t>
            </a:r>
            <a:r>
              <a:rPr lang="it-IT" sz="2000" b="1" dirty="0" err="1" smtClean="0">
                <a:solidFill>
                  <a:schemeClr val="bg1"/>
                </a:solidFill>
              </a:rPr>
              <a:t>largest</a:t>
            </a:r>
            <a:r>
              <a:rPr lang="it-IT" sz="2000" b="1" dirty="0" smtClean="0">
                <a:solidFill>
                  <a:schemeClr val="bg1"/>
                </a:solidFill>
              </a:rPr>
              <a:t> economy</a:t>
            </a:r>
            <a:endParaRPr lang="it-IT" sz="2000" b="1" dirty="0">
              <a:solidFill>
                <a:schemeClr val="bg1"/>
              </a:solidFill>
            </a:endParaRPr>
          </a:p>
        </p:txBody>
      </p:sp>
      <p:cxnSp>
        <p:nvCxnSpPr>
          <p:cNvPr id="11" name="Connettore 2 10"/>
          <p:cNvCxnSpPr/>
          <p:nvPr/>
        </p:nvCxnSpPr>
        <p:spPr>
          <a:xfrm flipH="1" flipV="1">
            <a:off x="2425959" y="2967796"/>
            <a:ext cx="883400" cy="253140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/>
          <p:cNvCxnSpPr/>
          <p:nvPr/>
        </p:nvCxnSpPr>
        <p:spPr>
          <a:xfrm flipH="1" flipV="1">
            <a:off x="4832625" y="1688841"/>
            <a:ext cx="471930" cy="1369479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/>
          <p:cNvCxnSpPr/>
          <p:nvPr/>
        </p:nvCxnSpPr>
        <p:spPr>
          <a:xfrm flipV="1">
            <a:off x="7560700" y="1800748"/>
            <a:ext cx="1853469" cy="1257573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17"/>
          <p:cNvCxnSpPr/>
          <p:nvPr/>
        </p:nvCxnSpPr>
        <p:spPr>
          <a:xfrm>
            <a:off x="8212588" y="3814544"/>
            <a:ext cx="1565894" cy="593092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2 20"/>
          <p:cNvCxnSpPr/>
          <p:nvPr/>
        </p:nvCxnSpPr>
        <p:spPr>
          <a:xfrm>
            <a:off x="6773079" y="4407636"/>
            <a:ext cx="1363215" cy="720017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/>
          <p:cNvCxnSpPr/>
          <p:nvPr/>
        </p:nvCxnSpPr>
        <p:spPr>
          <a:xfrm flipH="1">
            <a:off x="4225378" y="4394595"/>
            <a:ext cx="1214493" cy="833438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Immagin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08" y="4698570"/>
            <a:ext cx="3107851" cy="1898227"/>
          </a:xfrm>
          <a:prstGeom prst="rect">
            <a:avLst/>
          </a:prstGeom>
        </p:spPr>
      </p:pic>
      <p:sp>
        <p:nvSpPr>
          <p:cNvPr id="28" name="CasellaDiTesto 27"/>
          <p:cNvSpPr txBox="1"/>
          <p:nvPr/>
        </p:nvSpPr>
        <p:spPr>
          <a:xfrm>
            <a:off x="200087" y="6359715"/>
            <a:ext cx="3109272" cy="369332"/>
          </a:xfrm>
          <a:prstGeom prst="rect">
            <a:avLst/>
          </a:prstGeom>
          <a:solidFill>
            <a:srgbClr val="186090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29" name="Immagin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803" y="433884"/>
            <a:ext cx="2557753" cy="1918315"/>
          </a:xfrm>
          <a:prstGeom prst="rect">
            <a:avLst/>
          </a:prstGeom>
        </p:spPr>
      </p:pic>
      <p:pic>
        <p:nvPicPr>
          <p:cNvPr id="31" name="Immagin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7039" y="265474"/>
            <a:ext cx="2241426" cy="1492825"/>
          </a:xfrm>
          <a:prstGeom prst="rect">
            <a:avLst/>
          </a:prstGeom>
        </p:spPr>
      </p:pic>
      <p:pic>
        <p:nvPicPr>
          <p:cNvPr id="32" name="Immagin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03611" y="2563643"/>
            <a:ext cx="2698694" cy="134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55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0"/>
                            </p:stCondLst>
                            <p:childTnLst>
                              <p:par>
                                <p:cTn id="3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0"/>
                            </p:stCondLst>
                            <p:childTnLst>
                              <p:par>
                                <p:cTn id="5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5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500"/>
                            </p:stCondLst>
                            <p:childTnLst>
                              <p:par>
                                <p:cTn id="6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0"/>
                            </p:stCondLst>
                            <p:childTnLst>
                              <p:par>
                                <p:cTn id="7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5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7" grpId="0" animBg="1"/>
      <p:bldP spid="8" grpId="0" animBg="1"/>
      <p:bldP spid="9" grpId="0" animBg="1"/>
      <p:bldP spid="10" grpId="0" animBg="1"/>
      <p:bldP spid="2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87158" y="2862800"/>
            <a:ext cx="5518764" cy="1692341"/>
          </a:xfrm>
          <a:solidFill>
            <a:schemeClr val="bg1">
              <a:alpha val="45000"/>
            </a:schemeClr>
          </a:solidFill>
        </p:spPr>
        <p:txBody>
          <a:bodyPr>
            <a:normAutofit fontScale="90000"/>
          </a:bodyPr>
          <a:lstStyle/>
          <a:p>
            <a:r>
              <a:rPr lang="it-IT" sz="7200" b="1" dirty="0" err="1" smtClean="0">
                <a:latin typeface="Berlin Sans FB Demi" panose="020E0802020502020306" pitchFamily="34" charset="0"/>
              </a:rPr>
              <a:t>Who</a:t>
            </a:r>
            <a:r>
              <a:rPr lang="it-IT" sz="7200" b="1" dirty="0" smtClean="0">
                <a:latin typeface="Berlin Sans FB Demi" panose="020E0802020502020306" pitchFamily="34" charset="0"/>
              </a:rPr>
              <a:t> hackers are?</a:t>
            </a:r>
            <a:endParaRPr lang="it-IT" sz="7200" b="1" dirty="0">
              <a:latin typeface="Berlin Sans FB Demi" panose="020E0802020502020306" pitchFamily="34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6913556" y="936716"/>
            <a:ext cx="1619795" cy="461665"/>
          </a:xfrm>
          <a:prstGeom prst="rect">
            <a:avLst/>
          </a:prstGeom>
          <a:solidFill>
            <a:srgbClr val="060318"/>
          </a:solidFill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chemeClr val="bg1"/>
                </a:solidFill>
              </a:rPr>
              <a:t>White </a:t>
            </a:r>
            <a:r>
              <a:rPr lang="it-IT" sz="2400" b="1" dirty="0" err="1" smtClean="0">
                <a:solidFill>
                  <a:schemeClr val="bg1"/>
                </a:solidFill>
              </a:rPr>
              <a:t>hat</a:t>
            </a:r>
            <a:endParaRPr lang="it-IT" sz="2400" b="1" dirty="0">
              <a:solidFill>
                <a:schemeClr val="bg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9284654" y="3276353"/>
            <a:ext cx="1417815" cy="461665"/>
          </a:xfrm>
          <a:prstGeom prst="rect">
            <a:avLst/>
          </a:prstGeom>
          <a:solidFill>
            <a:schemeClr val="tx1">
              <a:alpha val="53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chemeClr val="bg1"/>
                </a:solidFill>
              </a:rPr>
              <a:t>Black </a:t>
            </a:r>
            <a:r>
              <a:rPr lang="it-IT" sz="2400" b="1" dirty="0" err="1" smtClean="0">
                <a:solidFill>
                  <a:schemeClr val="bg1"/>
                </a:solidFill>
              </a:rPr>
              <a:t>hat</a:t>
            </a:r>
            <a:endParaRPr lang="it-IT" sz="2400" b="1" dirty="0">
              <a:solidFill>
                <a:schemeClr val="bg1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8304245" y="5662430"/>
            <a:ext cx="1538838" cy="461665"/>
          </a:xfrm>
          <a:prstGeom prst="rect">
            <a:avLst/>
          </a:prstGeom>
          <a:solidFill>
            <a:srgbClr val="C5D3C8">
              <a:alpha val="75000"/>
            </a:srgbClr>
          </a:solidFill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60318"/>
                </a:solidFill>
              </a:rPr>
              <a:t>Grey </a:t>
            </a:r>
            <a:r>
              <a:rPr lang="it-IT" sz="2400" b="1" dirty="0" err="1" smtClean="0">
                <a:solidFill>
                  <a:srgbClr val="060318"/>
                </a:solidFill>
              </a:rPr>
              <a:t>hat</a:t>
            </a:r>
            <a:endParaRPr lang="it-IT" sz="2400" b="1" dirty="0">
              <a:solidFill>
                <a:srgbClr val="060318"/>
              </a:solidFill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3351" y="472378"/>
            <a:ext cx="3028950" cy="1514475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080" y="2459231"/>
            <a:ext cx="2791574" cy="2095910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3527" y="5009074"/>
            <a:ext cx="1718774" cy="1754140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2754" y="4813822"/>
            <a:ext cx="2895668" cy="1931982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0107" y="436304"/>
            <a:ext cx="4652865" cy="192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10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0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782"/>
            <a:ext cx="12230378" cy="6882782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712" y="4430880"/>
            <a:ext cx="2475657" cy="1959722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3041" y="1821815"/>
            <a:ext cx="2526012" cy="1894509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558641" y="59605"/>
            <a:ext cx="6548037" cy="738231"/>
          </a:xfrm>
          <a:solidFill>
            <a:schemeClr val="tx2">
              <a:alpha val="47000"/>
            </a:schemeClr>
          </a:solidFill>
        </p:spPr>
        <p:txBody>
          <a:bodyPr>
            <a:normAutofit fontScale="90000"/>
          </a:bodyPr>
          <a:lstStyle/>
          <a:p>
            <a:r>
              <a:rPr lang="it-IT" b="1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Origin</a:t>
            </a:r>
            <a:r>
              <a:rPr lang="it-IT" b="1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 of the word «</a:t>
            </a:r>
            <a:r>
              <a:rPr lang="it-IT" b="1" dirty="0" smtClean="0">
                <a:solidFill>
                  <a:srgbClr val="FF1913"/>
                </a:solidFill>
                <a:latin typeface="Bauhaus 93" panose="04030905020B02020C02" pitchFamily="82" charset="0"/>
              </a:rPr>
              <a:t>Hacker</a:t>
            </a:r>
            <a:r>
              <a:rPr lang="it-IT" b="1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»</a:t>
            </a:r>
            <a:endParaRPr lang="it-IT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075234" y="981021"/>
            <a:ext cx="2692866" cy="369332"/>
          </a:xfrm>
          <a:prstGeom prst="rect">
            <a:avLst/>
          </a:prstGeom>
          <a:solidFill>
            <a:schemeClr val="bg1">
              <a:alpha val="3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>
                <a:solidFill>
                  <a:schemeClr val="bg1"/>
                </a:solidFill>
              </a:rPr>
              <a:t>1950, MIT </a:t>
            </a:r>
            <a:r>
              <a:rPr lang="it-IT" b="1" dirty="0" err="1" smtClean="0">
                <a:solidFill>
                  <a:schemeClr val="bg1"/>
                </a:solidFill>
              </a:rPr>
              <a:t>institute</a:t>
            </a:r>
            <a:r>
              <a:rPr lang="it-IT" b="1" dirty="0" smtClean="0">
                <a:solidFill>
                  <a:schemeClr val="bg1"/>
                </a:solidFill>
              </a:rPr>
              <a:t> </a:t>
            </a:r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7495992" y="1318142"/>
            <a:ext cx="3221372" cy="369332"/>
          </a:xfrm>
          <a:prstGeom prst="rect">
            <a:avLst/>
          </a:prstGeom>
          <a:solidFill>
            <a:schemeClr val="bg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b="1" dirty="0" err="1" smtClean="0">
                <a:solidFill>
                  <a:schemeClr val="bg1"/>
                </a:solidFill>
              </a:rPr>
              <a:t>Tech</a:t>
            </a:r>
            <a:r>
              <a:rPr lang="it-IT" b="1" dirty="0" smtClean="0">
                <a:solidFill>
                  <a:schemeClr val="bg1"/>
                </a:solidFill>
              </a:rPr>
              <a:t> Model Railroad Club</a:t>
            </a:r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4580389" y="3946526"/>
            <a:ext cx="2399252" cy="369332"/>
          </a:xfrm>
          <a:prstGeom prst="rect">
            <a:avLst/>
          </a:prstGeom>
          <a:solidFill>
            <a:schemeClr val="bg1">
              <a:alpha val="34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b="1" dirty="0" smtClean="0">
                <a:solidFill>
                  <a:schemeClr val="bg1"/>
                </a:solidFill>
              </a:rPr>
              <a:t>The </a:t>
            </a:r>
            <a:r>
              <a:rPr lang="it-IT" b="1" dirty="0" err="1" smtClean="0">
                <a:solidFill>
                  <a:schemeClr val="bg1"/>
                </a:solidFill>
              </a:rPr>
              <a:t>digital</a:t>
            </a:r>
            <a:r>
              <a:rPr lang="it-IT" b="1" dirty="0" smtClean="0">
                <a:solidFill>
                  <a:schemeClr val="bg1"/>
                </a:solidFill>
              </a:rPr>
              <a:t> </a:t>
            </a:r>
            <a:r>
              <a:rPr lang="it-IT" b="1" dirty="0" err="1" smtClean="0">
                <a:solidFill>
                  <a:schemeClr val="bg1"/>
                </a:solidFill>
              </a:rPr>
              <a:t>approach</a:t>
            </a:r>
            <a:endParaRPr lang="it-IT" b="1" dirty="0">
              <a:solidFill>
                <a:schemeClr val="bg1"/>
              </a:solidFill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08" y="1390894"/>
            <a:ext cx="2343150" cy="1952625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3146" y="1785540"/>
            <a:ext cx="2864447" cy="1906159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56843" y="2435512"/>
            <a:ext cx="2646909" cy="2135173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76269" y="4511962"/>
            <a:ext cx="2808240" cy="2201980"/>
          </a:xfrm>
          <a:prstGeom prst="rect">
            <a:avLst/>
          </a:prstGeom>
        </p:spPr>
      </p:pic>
      <p:sp>
        <p:nvSpPr>
          <p:cNvPr id="13" name="Freccia a destra 12"/>
          <p:cNvSpPr/>
          <p:nvPr/>
        </p:nvSpPr>
        <p:spPr>
          <a:xfrm>
            <a:off x="4580389" y="2435512"/>
            <a:ext cx="1847461" cy="303107"/>
          </a:xfrm>
          <a:prstGeom prst="rightArrow">
            <a:avLst/>
          </a:prstGeom>
          <a:solidFill>
            <a:srgbClr val="FB4F78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Freccia curva 13"/>
          <p:cNvSpPr/>
          <p:nvPr/>
        </p:nvSpPr>
        <p:spPr>
          <a:xfrm rot="10800000">
            <a:off x="8686800" y="4873066"/>
            <a:ext cx="2183962" cy="1075349"/>
          </a:xfrm>
          <a:prstGeom prst="bentArrow">
            <a:avLst/>
          </a:prstGeom>
          <a:solidFill>
            <a:srgbClr val="FB4F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201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00"/>
                            </p:stCondLst>
                            <p:childTnLst>
                              <p:par>
                                <p:cTn id="6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000"/>
                            </p:stCondLst>
                            <p:childTnLst>
                              <p:par>
                                <p:cTn id="6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9500"/>
                            </p:stCondLst>
                            <p:childTnLst>
                              <p:par>
                                <p:cTn id="7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6" grpId="0" animBg="1"/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89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4" baseType="lpstr">
      <vt:lpstr>Arial</vt:lpstr>
      <vt:lpstr>Bahnschrift</vt:lpstr>
      <vt:lpstr>Bauhaus 93</vt:lpstr>
      <vt:lpstr>Berlin Sans FB</vt:lpstr>
      <vt:lpstr>Berlin Sans FB Demi</vt:lpstr>
      <vt:lpstr>Calibri</vt:lpstr>
      <vt:lpstr>Calibri Light</vt:lpstr>
      <vt:lpstr>Wide Latin</vt:lpstr>
      <vt:lpstr>Tema di Office</vt:lpstr>
      <vt:lpstr>Hacking</vt:lpstr>
      <vt:lpstr>INDEX OF THE PRESENTATION</vt:lpstr>
      <vt:lpstr>Hacking</vt:lpstr>
      <vt:lpstr>Who hackers are?</vt:lpstr>
      <vt:lpstr>Origin of the word «Hacker»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Hacking</dc:title>
  <dc:creator>Utente</dc:creator>
  <cp:lastModifiedBy>Utente</cp:lastModifiedBy>
  <cp:revision>6</cp:revision>
  <dcterms:created xsi:type="dcterms:W3CDTF">2024-05-25T14:06:14Z</dcterms:created>
  <dcterms:modified xsi:type="dcterms:W3CDTF">2024-05-25T14:10:01Z</dcterms:modified>
</cp:coreProperties>
</file>

<file path=docProps/thumbnail.jpeg>
</file>